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7" r:id="rId3"/>
    <p:sldId id="283" r:id="rId4"/>
    <p:sldId id="268" r:id="rId5"/>
    <p:sldId id="269" r:id="rId6"/>
    <p:sldId id="271" r:id="rId7"/>
    <p:sldId id="258" r:id="rId8"/>
    <p:sldId id="260" r:id="rId9"/>
    <p:sldId id="261" r:id="rId10"/>
    <p:sldId id="273" r:id="rId11"/>
    <p:sldId id="281" r:id="rId12"/>
    <p:sldId id="277" r:id="rId13"/>
    <p:sldId id="276" r:id="rId14"/>
    <p:sldId id="262" r:id="rId15"/>
    <p:sldId id="274" r:id="rId16"/>
    <p:sldId id="275" r:id="rId17"/>
    <p:sldId id="278" r:id="rId18"/>
    <p:sldId id="279" r:id="rId19"/>
    <p:sldId id="284" r:id="rId20"/>
    <p:sldId id="280" r:id="rId2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41" autoAdjust="0"/>
    <p:restoredTop sz="94660"/>
  </p:normalViewPr>
  <p:slideViewPr>
    <p:cSldViewPr showGuides="1">
      <p:cViewPr varScale="1">
        <p:scale>
          <a:sx n="72" d="100"/>
          <a:sy n="72" d="100"/>
        </p:scale>
        <p:origin x="846" y="7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4/3/2021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4/3/2021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4/3/2021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4/3/2021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4/3/2021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4/3/2021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4/3/2021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4/3/2021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4/3/2021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4/3/2021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4/3/2021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4/3/2021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Depression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/>
              <a:t>Presented by :: M Idrees </a:t>
            </a:r>
            <a:r>
              <a:rPr lang="en-US" sz="2000" dirty="0" err="1"/>
              <a:t>Arif</a:t>
            </a:r>
            <a:r>
              <a:rPr lang="en-US" sz="2000" dirty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Bipolar Disorder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150000"/>
              </a:lnSpc>
            </a:pPr>
            <a:r>
              <a:rPr lang="en-US" sz="2000" b="1" dirty="0"/>
              <a:t>Emotional highs (mania or hypomania)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Feeling great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Having lots of energy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Talking very fast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 </a:t>
            </a:r>
            <a:r>
              <a:rPr lang="en-US" sz="2000" b="1" dirty="0"/>
              <a:t>Lows (depression)</a:t>
            </a:r>
            <a:endParaRPr lang="en-US" sz="1800" b="1" dirty="0"/>
          </a:p>
          <a:p>
            <a:pPr lvl="0">
              <a:lnSpc>
                <a:spcPct val="150000"/>
              </a:lnSpc>
            </a:pPr>
            <a:r>
              <a:rPr lang="en-US" sz="1800" dirty="0"/>
              <a:t>Having difficulty focusing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Hallucinations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Delusions</a:t>
            </a:r>
          </a:p>
        </p:txBody>
      </p:sp>
    </p:spTree>
    <p:extLst>
      <p:ext uri="{BB962C8B-B14F-4D97-AF65-F5344CB8AC3E}">
        <p14:creationId xmlns:p14="http://schemas.microsoft.com/office/powerpoint/2010/main" val="423091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2" y="908720"/>
            <a:ext cx="8423200" cy="529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6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914400"/>
            <a:ext cx="6858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6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8" y="2204864"/>
            <a:ext cx="7026384" cy="40050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7868" y="620688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Ratio of depressed teens in Pakistan</a:t>
            </a:r>
          </a:p>
        </p:txBody>
      </p:sp>
    </p:spTree>
    <p:extLst>
      <p:ext uri="{BB962C8B-B14F-4D97-AF65-F5344CB8AC3E}">
        <p14:creationId xmlns:p14="http://schemas.microsoft.com/office/powerpoint/2010/main" val="103192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10" y="1129977"/>
            <a:ext cx="5306358" cy="30956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01924" y="188640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Diversions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489" y="4216288"/>
            <a:ext cx="5572279" cy="23411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97" y="4225619"/>
            <a:ext cx="4272292" cy="24042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810" y="1223610"/>
            <a:ext cx="4504113" cy="300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6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deal with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lnSpc>
                <a:spcPct val="200000"/>
              </a:lnSpc>
            </a:pPr>
            <a:r>
              <a:rPr lang="en-US" sz="1800" dirty="0"/>
              <a:t>Seeking professional help </a:t>
            </a:r>
          </a:p>
          <a:p>
            <a:pPr lvl="0">
              <a:lnSpc>
                <a:spcPct val="200000"/>
              </a:lnSpc>
            </a:pPr>
            <a:r>
              <a:rPr lang="en-US" sz="1800" dirty="0"/>
              <a:t>Being part of a supportive community</a:t>
            </a:r>
          </a:p>
          <a:p>
            <a:pPr lvl="0">
              <a:lnSpc>
                <a:spcPct val="200000"/>
              </a:lnSpc>
            </a:pPr>
            <a:r>
              <a:rPr lang="en-US" sz="1800" dirty="0"/>
              <a:t>Talking to a loved one or friends</a:t>
            </a:r>
          </a:p>
          <a:p>
            <a:pPr lvl="0">
              <a:lnSpc>
                <a:spcPct val="200000"/>
              </a:lnSpc>
            </a:pPr>
            <a:r>
              <a:rPr lang="en-US" sz="1800" dirty="0"/>
              <a:t>Going outside or picking up a hobby</a:t>
            </a:r>
          </a:p>
          <a:p>
            <a:pPr lvl="0">
              <a:lnSpc>
                <a:spcPct val="200000"/>
              </a:lnSpc>
            </a:pPr>
            <a:r>
              <a:rPr lang="en-US" sz="1800" dirty="0"/>
              <a:t>Getting regular exercise</a:t>
            </a:r>
          </a:p>
          <a:p>
            <a:pPr lvl="0">
              <a:lnSpc>
                <a:spcPct val="200000"/>
              </a:lnSpc>
            </a:pPr>
            <a:r>
              <a:rPr lang="en-US" sz="1800" dirty="0"/>
              <a:t>Getting enough quality sleep on a regular basis</a:t>
            </a:r>
          </a:p>
          <a:p>
            <a:pPr lvl="0">
              <a:lnSpc>
                <a:spcPct val="200000"/>
              </a:lnSpc>
            </a:pPr>
            <a:r>
              <a:rPr lang="en-US" sz="1800" dirty="0"/>
              <a:t>Eating healthy </a:t>
            </a:r>
          </a:p>
          <a:p>
            <a:pPr lvl="0">
              <a:lnSpc>
                <a:spcPct val="200000"/>
              </a:lnSpc>
            </a:pPr>
            <a:r>
              <a:rPr lang="en-US" sz="1800" dirty="0"/>
              <a:t>Avoiding drugs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372" y="1988840"/>
            <a:ext cx="588865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5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38611"/>
            <a:ext cx="9782801" cy="1239837"/>
          </a:xfrm>
        </p:spPr>
        <p:txBody>
          <a:bodyPr/>
          <a:lstStyle/>
          <a:p>
            <a:r>
              <a:rPr lang="en-US" b="1" dirty="0"/>
              <a:t>Talk to your Parents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6020" y="1812004"/>
            <a:ext cx="7560840" cy="47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5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Talk to a Helping Professional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6836" y="191683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0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82" y="2348880"/>
            <a:ext cx="6225188" cy="4169447"/>
          </a:xfrm>
        </p:spPr>
      </p:pic>
      <p:sp>
        <p:nvSpPr>
          <p:cNvPr id="2" name="TextBox 1"/>
          <p:cNvSpPr txBox="1"/>
          <p:nvPr/>
        </p:nvSpPr>
        <p:spPr>
          <a:xfrm>
            <a:off x="2205980" y="332656"/>
            <a:ext cx="7776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/>
              <a:t>I need one of those long hugs where you kinda forget whatever else is  happening around you for a minute.</a:t>
            </a:r>
          </a:p>
          <a:p>
            <a:pPr>
              <a:lnSpc>
                <a:spcPct val="200000"/>
              </a:lnSpc>
            </a:pPr>
            <a:r>
              <a:rPr lang="en-US" dirty="0"/>
              <a:t>--Marilyn Monroe</a:t>
            </a:r>
          </a:p>
        </p:txBody>
      </p:sp>
    </p:spTree>
    <p:extLst>
      <p:ext uri="{BB962C8B-B14F-4D97-AF65-F5344CB8AC3E}">
        <p14:creationId xmlns:p14="http://schemas.microsoft.com/office/powerpoint/2010/main" val="65466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1628800"/>
            <a:ext cx="8893464" cy="365749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50000"/>
              </a:lnSpc>
            </a:pPr>
            <a:r>
              <a:rPr lang="en-US" dirty="0"/>
              <a:t>Tip 1 – Understand that anxiety is not your fault</a:t>
            </a:r>
            <a:endParaRPr lang="en-US" b="1" dirty="0"/>
          </a:p>
          <a:p>
            <a:pPr>
              <a:lnSpc>
                <a:spcPct val="250000"/>
              </a:lnSpc>
            </a:pPr>
            <a:r>
              <a:rPr lang="en-US" dirty="0"/>
              <a:t>TIP 2 – Understand your subconscious power</a:t>
            </a:r>
            <a:endParaRPr lang="en-US" b="1" dirty="0"/>
          </a:p>
          <a:p>
            <a:pPr>
              <a:lnSpc>
                <a:spcPct val="250000"/>
              </a:lnSpc>
            </a:pPr>
            <a:r>
              <a:rPr lang="en-US" dirty="0"/>
              <a:t>TIP 3 – Discover a positive self-concept</a:t>
            </a:r>
            <a:endParaRPr lang="en-US" b="1" dirty="0"/>
          </a:p>
          <a:p>
            <a:pPr>
              <a:lnSpc>
                <a:spcPct val="250000"/>
              </a:lnSpc>
            </a:pPr>
            <a:r>
              <a:rPr lang="en-US" dirty="0"/>
              <a:t>TIP 4 – Learn to love and parent yourself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3207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Depression?</a:t>
            </a:r>
            <a:br>
              <a:rPr lang="en-US" b="1" dirty="0"/>
            </a:br>
            <a:r>
              <a:rPr lang="en-US" b="1" dirty="0"/>
              <a:t>	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1196752"/>
            <a:ext cx="5255544" cy="34563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2349996" y="4941168"/>
            <a:ext cx="8640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“Depression is the inability to construct a future.”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-Rollo May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2" y="365476"/>
            <a:ext cx="7920880" cy="622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2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916" y="692696"/>
            <a:ext cx="9782801" cy="1239837"/>
          </a:xfrm>
        </p:spPr>
        <p:txBody>
          <a:bodyPr/>
          <a:lstStyle/>
          <a:p>
            <a:r>
              <a:rPr lang="en-US" b="1" dirty="0"/>
              <a:t>Anxiety &amp; Depression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2204" y="2276872"/>
            <a:ext cx="3690873" cy="430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8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Signs &amp; Symptoms of Depression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7" y="1600200"/>
            <a:ext cx="6229168" cy="305293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250000"/>
              </a:lnSpc>
            </a:pPr>
            <a:r>
              <a:rPr lang="en-US" dirty="0"/>
              <a:t>Emotional signs</a:t>
            </a:r>
          </a:p>
          <a:p>
            <a:pPr>
              <a:lnSpc>
                <a:spcPct val="250000"/>
              </a:lnSpc>
            </a:pPr>
            <a:r>
              <a:rPr lang="en-US" dirty="0"/>
              <a:t>Physical signs</a:t>
            </a:r>
          </a:p>
          <a:p>
            <a:pPr>
              <a:lnSpc>
                <a:spcPct val="250000"/>
              </a:lnSpc>
            </a:pPr>
            <a:r>
              <a:rPr lang="en-US" dirty="0"/>
              <a:t>Serious signs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61965" y="4941168"/>
            <a:ext cx="9433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/>
              <a:t>“Depression is living in a body that fights to survive, with a mind that tries to die.”</a:t>
            </a:r>
          </a:p>
          <a:p>
            <a:pPr>
              <a:lnSpc>
                <a:spcPct val="200000"/>
              </a:lnSpc>
            </a:pPr>
            <a:r>
              <a:rPr lang="en-US" dirty="0"/>
              <a:t>--Alliedswing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Emotional 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8677440" cy="4572000"/>
          </a:xfrm>
        </p:spPr>
        <p:txBody>
          <a:bodyPr/>
          <a:lstStyle/>
          <a:p>
            <a:pPr lvl="0">
              <a:lnSpc>
                <a:spcPct val="200000"/>
              </a:lnSpc>
            </a:pPr>
            <a:r>
              <a:rPr lang="en-US" dirty="0"/>
              <a:t>Angry outbursts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Avoiding friends 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Feeling sad, empty, numb, hopeless, helpless, or worthless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428" y="1844824"/>
            <a:ext cx="5301122" cy="190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3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Physical Signs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93436" y="1521296"/>
            <a:ext cx="9469528" cy="4572000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/>
              <a:t>Changes in energy level 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Changes in eating 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Changes in sleep patterns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Problems with concentration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Being unable to complete tasks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Sudden decrease in school or work performance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66" y="2132856"/>
            <a:ext cx="5285388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2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964" y="620688"/>
            <a:ext cx="8283272" cy="936104"/>
          </a:xfrm>
        </p:spPr>
        <p:txBody>
          <a:bodyPr>
            <a:normAutofit/>
          </a:bodyPr>
          <a:lstStyle/>
          <a:p>
            <a:r>
              <a:rPr lang="en-US" sz="4000" b="1" dirty="0"/>
              <a:t>DEPRESSIVE DISORDERS </a:t>
            </a: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598613" y="1700808"/>
            <a:ext cx="7264623" cy="3709391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Tx/>
              <a:buChar char="›"/>
            </a:pPr>
            <a:r>
              <a:rPr lang="en-US" sz="2400" dirty="0"/>
              <a:t>Dysthymia</a:t>
            </a:r>
          </a:p>
          <a:p>
            <a:pPr marL="514350" indent="-514350">
              <a:lnSpc>
                <a:spcPct val="150000"/>
              </a:lnSpc>
              <a:buFontTx/>
              <a:buChar char="›"/>
            </a:pPr>
            <a:r>
              <a:rPr lang="en-US" sz="2400" dirty="0"/>
              <a:t> Adjustment Disorder</a:t>
            </a:r>
          </a:p>
          <a:p>
            <a:pPr marL="514350" indent="-514350">
              <a:lnSpc>
                <a:spcPct val="150000"/>
              </a:lnSpc>
              <a:buFontTx/>
              <a:buChar char="›"/>
            </a:pPr>
            <a:r>
              <a:rPr lang="en-US" sz="2400" dirty="0"/>
              <a:t> Bipolar Disorder </a:t>
            </a:r>
          </a:p>
          <a:p>
            <a:pPr marL="514350" indent="-514350">
              <a:lnSpc>
                <a:spcPct val="150000"/>
              </a:lnSpc>
              <a:buFontTx/>
              <a:buChar char="›"/>
            </a:pPr>
            <a:endParaRPr lang="en-US" sz="2400" dirty="0"/>
          </a:p>
          <a:p>
            <a:pPr marL="514350" indent="-514350">
              <a:buFontTx/>
              <a:buChar char="›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Dysthymia</a:t>
            </a:r>
          </a:p>
        </p:txBody>
      </p:sp>
      <p:sp>
        <p:nvSpPr>
          <p:cNvPr id="3" name="Rectangle 2"/>
          <p:cNvSpPr/>
          <p:nvPr/>
        </p:nvSpPr>
        <p:spPr>
          <a:xfrm>
            <a:off x="1485900" y="1700808"/>
            <a:ext cx="5355124" cy="5148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200000"/>
              </a:lnSpc>
              <a:buFontTx/>
              <a:buChar char="›"/>
            </a:pPr>
            <a:r>
              <a:rPr lang="en-US" sz="2400" dirty="0"/>
              <a:t>Negativity</a:t>
            </a:r>
          </a:p>
          <a:p>
            <a:pPr marL="514350" indent="-514350">
              <a:lnSpc>
                <a:spcPct val="200000"/>
              </a:lnSpc>
              <a:buFontTx/>
              <a:buChar char="›"/>
            </a:pPr>
            <a:r>
              <a:rPr lang="en-US" sz="2400" dirty="0"/>
              <a:t>Weight loss/gain</a:t>
            </a:r>
          </a:p>
          <a:p>
            <a:pPr marL="514350" indent="-514350">
              <a:lnSpc>
                <a:spcPct val="200000"/>
              </a:lnSpc>
              <a:buFontTx/>
              <a:buChar char="›"/>
            </a:pPr>
            <a:r>
              <a:rPr lang="en-US" sz="2400" dirty="0"/>
              <a:t>Guilt and worries about the past</a:t>
            </a:r>
          </a:p>
          <a:p>
            <a:pPr marL="514350" indent="-514350">
              <a:lnSpc>
                <a:spcPct val="200000"/>
              </a:lnSpc>
              <a:buFontTx/>
              <a:buChar char="›"/>
            </a:pPr>
            <a:r>
              <a:rPr lang="en-US" sz="2400" dirty="0"/>
              <a:t>Reduced quality of life</a:t>
            </a:r>
          </a:p>
          <a:p>
            <a:pPr marL="514350" indent="-514350">
              <a:lnSpc>
                <a:spcPct val="200000"/>
              </a:lnSpc>
              <a:buFontTx/>
              <a:buChar char="›"/>
            </a:pPr>
            <a:r>
              <a:rPr lang="en-US" sz="2400" dirty="0"/>
              <a:t>Reduced self esteem</a:t>
            </a:r>
          </a:p>
          <a:p>
            <a:pPr marL="514350" indent="-514350">
              <a:lnSpc>
                <a:spcPct val="200000"/>
              </a:lnSpc>
              <a:buFontTx/>
              <a:buChar char="›"/>
            </a:pPr>
            <a:endParaRPr lang="en-US" sz="2400" dirty="0"/>
          </a:p>
          <a:p>
            <a:pPr marL="514350" indent="-514350">
              <a:lnSpc>
                <a:spcPct val="200000"/>
              </a:lnSpc>
              <a:buFontTx/>
              <a:buChar char="›"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476" y="1700808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9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7908" y="692696"/>
            <a:ext cx="9782801" cy="724941"/>
          </a:xfrm>
        </p:spPr>
        <p:txBody>
          <a:bodyPr/>
          <a:lstStyle/>
          <a:p>
            <a:r>
              <a:rPr lang="en-US" dirty="0"/>
              <a:t>Adjustment Disorder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1924" y="1417637"/>
            <a:ext cx="943304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Tx/>
              <a:buChar char="›"/>
            </a:pPr>
            <a:r>
              <a:rPr lang="en-US" dirty="0"/>
              <a:t>Relationship problems</a:t>
            </a:r>
          </a:p>
          <a:p>
            <a:pPr marL="285750" lvl="0" indent="-285750">
              <a:lnSpc>
                <a:spcPct val="200000"/>
              </a:lnSpc>
              <a:buFontTx/>
              <a:buChar char="›"/>
            </a:pPr>
            <a:r>
              <a:rPr lang="en-US" dirty="0"/>
              <a:t>Experiencing the death of a loved one</a:t>
            </a:r>
          </a:p>
          <a:p>
            <a:pPr marL="285750" lvl="0" indent="-285750">
              <a:lnSpc>
                <a:spcPct val="200000"/>
              </a:lnSpc>
              <a:buFontTx/>
              <a:buChar char="›"/>
            </a:pPr>
            <a:r>
              <a:rPr lang="en-US" dirty="0"/>
              <a:t>Stress caused by physical changes in teenagers</a:t>
            </a:r>
          </a:p>
          <a:p>
            <a:pPr marL="285750" lvl="0" indent="-285750">
              <a:lnSpc>
                <a:spcPct val="200000"/>
              </a:lnSpc>
              <a:buFontTx/>
              <a:buChar char="›"/>
            </a:pPr>
            <a:r>
              <a:rPr lang="en-US" dirty="0"/>
              <a:t>Academic failure</a:t>
            </a:r>
          </a:p>
          <a:p>
            <a:pPr marL="285750" lvl="0" indent="-285750">
              <a:lnSpc>
                <a:spcPct val="200000"/>
              </a:lnSpc>
              <a:buFontTx/>
              <a:buChar char="›"/>
            </a:pPr>
            <a:r>
              <a:rPr lang="en-US" dirty="0"/>
              <a:t>Changing school </a:t>
            </a:r>
          </a:p>
          <a:p>
            <a:pPr marL="285750" lvl="0" indent="-285750">
              <a:lnSpc>
                <a:spcPct val="200000"/>
              </a:lnSpc>
              <a:buFontTx/>
              <a:buChar char="›"/>
            </a:pPr>
            <a:r>
              <a:rPr lang="en-US" dirty="0"/>
              <a:t>Being a victim of a crime</a:t>
            </a:r>
          </a:p>
          <a:p>
            <a:pPr marL="285750" lvl="0" indent="-285750">
              <a:lnSpc>
                <a:spcPct val="200000"/>
              </a:lnSpc>
              <a:buFontTx/>
              <a:buChar char="›"/>
            </a:pPr>
            <a:r>
              <a:rPr lang="en-US" dirty="0"/>
              <a:t>Having an accident</a:t>
            </a:r>
          </a:p>
          <a:p>
            <a:pPr marL="285750" lvl="0" indent="-285750">
              <a:lnSpc>
                <a:spcPct val="200000"/>
              </a:lnSpc>
              <a:buFontTx/>
              <a:buChar char="›"/>
            </a:pPr>
            <a:r>
              <a:rPr lang="en-US" dirty="0"/>
              <a:t>Undergoing a major life change (such as having a baby)</a:t>
            </a:r>
          </a:p>
          <a:p>
            <a:pPr marL="285750" indent="-285750">
              <a:lnSpc>
                <a:spcPct val="200000"/>
              </a:lnSpc>
              <a:buFontTx/>
              <a:buChar char="›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7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818</TotalTime>
  <Words>328</Words>
  <Application>Microsoft Office PowerPoint</Application>
  <PresentationFormat>Custom</PresentationFormat>
  <Paragraphs>72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Euphemia</vt:lpstr>
      <vt:lpstr>Math 16x9</vt:lpstr>
      <vt:lpstr>Depression </vt:lpstr>
      <vt:lpstr>What is Depression?  </vt:lpstr>
      <vt:lpstr>Anxiety &amp; Depression </vt:lpstr>
      <vt:lpstr>Signs &amp; Symptoms of Depression</vt:lpstr>
      <vt:lpstr>Emotional Signs</vt:lpstr>
      <vt:lpstr>Physical Signs</vt:lpstr>
      <vt:lpstr>DEPRESSIVE DISORDERS </vt:lpstr>
      <vt:lpstr>Dysthymia</vt:lpstr>
      <vt:lpstr>Adjustment Disorder </vt:lpstr>
      <vt:lpstr>Bipolar Disorder </vt:lpstr>
      <vt:lpstr>PowerPoint Presentation</vt:lpstr>
      <vt:lpstr>PowerPoint Presentation</vt:lpstr>
      <vt:lpstr>PowerPoint Presentation</vt:lpstr>
      <vt:lpstr>PowerPoint Presentation</vt:lpstr>
      <vt:lpstr>How to deal with it?</vt:lpstr>
      <vt:lpstr>Talk to your Parents</vt:lpstr>
      <vt:lpstr>Talk to a Helping Professional</vt:lpstr>
      <vt:lpstr>PowerPoint Presentation</vt:lpstr>
      <vt:lpstr>TIPS</vt:lpstr>
      <vt:lpstr>PowerPoint Presentation</vt:lpstr>
    </vt:vector>
  </TitlesOfParts>
  <Company>MRT www.Win2Farsi.com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Depression</dc:title>
  <dc:creator>Moorche</dc:creator>
  <cp:lastModifiedBy>03-134191-039</cp:lastModifiedBy>
  <cp:revision>48</cp:revision>
  <dcterms:created xsi:type="dcterms:W3CDTF">2019-12-21T00:19:26Z</dcterms:created>
  <dcterms:modified xsi:type="dcterms:W3CDTF">2021-04-03T10:02:33Z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